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9" r:id="rId5"/>
    <p:sldMasterId id="2147493635" r:id="rId6"/>
    <p:sldMasterId id="2147493658" r:id="rId7"/>
  </p:sldMasterIdLst>
  <p:notesMasterIdLst>
    <p:notesMasterId r:id="rId67"/>
  </p:notesMasterIdLst>
  <p:handoutMasterIdLst>
    <p:handoutMasterId r:id="rId68"/>
  </p:handoutMasterIdLst>
  <p:sldIdLst>
    <p:sldId id="854" r:id="rId8"/>
    <p:sldId id="1047" r:id="rId9"/>
    <p:sldId id="1051" r:id="rId10"/>
    <p:sldId id="1081" r:id="rId11"/>
    <p:sldId id="369" r:id="rId12"/>
    <p:sldId id="370" r:id="rId13"/>
    <p:sldId id="371" r:id="rId14"/>
    <p:sldId id="372" r:id="rId15"/>
    <p:sldId id="1100" r:id="rId16"/>
    <p:sldId id="373" r:id="rId17"/>
    <p:sldId id="374" r:id="rId18"/>
    <p:sldId id="375" r:id="rId19"/>
    <p:sldId id="376" r:id="rId20"/>
    <p:sldId id="1097" r:id="rId21"/>
    <p:sldId id="384" r:id="rId22"/>
    <p:sldId id="385" r:id="rId23"/>
    <p:sldId id="1098" r:id="rId24"/>
    <p:sldId id="1101" r:id="rId25"/>
    <p:sldId id="1015" r:id="rId26"/>
    <p:sldId id="1017" r:id="rId27"/>
    <p:sldId id="1018" r:id="rId28"/>
    <p:sldId id="1020" r:id="rId29"/>
    <p:sldId id="1103" r:id="rId30"/>
    <p:sldId id="402" r:id="rId31"/>
    <p:sldId id="1104" r:id="rId32"/>
    <p:sldId id="1105" r:id="rId33"/>
    <p:sldId id="1106" r:id="rId34"/>
    <p:sldId id="1107" r:id="rId35"/>
    <p:sldId id="377" r:id="rId36"/>
    <p:sldId id="378" r:id="rId37"/>
    <p:sldId id="379" r:id="rId38"/>
    <p:sldId id="1108" r:id="rId39"/>
    <p:sldId id="1109" r:id="rId40"/>
    <p:sldId id="382" r:id="rId41"/>
    <p:sldId id="383" r:id="rId42"/>
    <p:sldId id="1110" r:id="rId43"/>
    <p:sldId id="1111" r:id="rId44"/>
    <p:sldId id="386" r:id="rId45"/>
    <p:sldId id="387" r:id="rId46"/>
    <p:sldId id="1099" r:id="rId47"/>
    <p:sldId id="1074" r:id="rId48"/>
    <p:sldId id="1076" r:id="rId49"/>
    <p:sldId id="1077" r:id="rId50"/>
    <p:sldId id="1113" r:id="rId51"/>
    <p:sldId id="1114" r:id="rId52"/>
    <p:sldId id="1112" r:id="rId53"/>
    <p:sldId id="988" r:id="rId54"/>
    <p:sldId id="1115" r:id="rId55"/>
    <p:sldId id="1116" r:id="rId56"/>
    <p:sldId id="1117" r:id="rId57"/>
    <p:sldId id="1198" r:id="rId58"/>
    <p:sldId id="1203" r:id="rId59"/>
    <p:sldId id="1204" r:id="rId60"/>
    <p:sldId id="1199" r:id="rId61"/>
    <p:sldId id="1200" r:id="rId62"/>
    <p:sldId id="1202" r:id="rId63"/>
    <p:sldId id="1205" r:id="rId64"/>
    <p:sldId id="1206" r:id="rId65"/>
    <p:sldId id="1207" r:id="rId6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2"/>
    <p:restoredTop sz="96793"/>
  </p:normalViewPr>
  <p:slideViewPr>
    <p:cSldViewPr snapToObjects="1">
      <p:cViewPr varScale="1">
        <p:scale>
          <a:sx n="221" d="100"/>
          <a:sy n="221" d="100"/>
        </p:scale>
        <p:origin x="200" y="3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673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240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269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1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325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968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6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495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685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31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156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57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48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6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686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4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09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21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77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553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144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580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7331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79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7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891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83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94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47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3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2747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88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24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24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466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186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307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38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66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023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168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0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2/9/23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4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5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(S23): </a:t>
            </a:r>
            <a:r>
              <a:rPr lang="en-US" altLang="en-US" sz="900" i="1" dirty="0">
                <a:solidFill>
                  <a:schemeClr val="bg1"/>
                </a:solidFill>
              </a:rPr>
              <a:t>Lecture 4: ER, Relational, SQL (III), Applications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  <p:sldLayoutId id="2147493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00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9" r:id="rId1"/>
    <p:sldLayoutId id="2147493660" r:id="rId2"/>
    <p:sldLayoutId id="2147493661" r:id="rId3"/>
    <p:sldLayoutId id="2147493662" r:id="rId4"/>
    <p:sldLayoutId id="2147493663" r:id="rId5"/>
    <p:sldLayoutId id="2147493664" r:id="rId6"/>
    <p:sldLayoutId id="2147493665" r:id="rId7"/>
    <p:sldLayoutId id="2147493666" r:id="rId8"/>
    <p:sldLayoutId id="2147493667" r:id="rId9"/>
    <p:sldLayoutId id="2147493668" r:id="rId10"/>
    <p:sldLayoutId id="2147493669" r:id="rId11"/>
    <p:sldLayoutId id="214749367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Associative_entit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4: ER, Relational, SQL (III)</a:t>
            </a:r>
            <a:br>
              <a:rPr lang="en-US" altLang="en-US" sz="2800" i="1" dirty="0"/>
            </a:br>
            <a:r>
              <a:rPr lang="en-US" altLang="en-US" sz="2800" i="1" dirty="0"/>
              <a:t>Applications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10640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14768"/>
            <a:ext cx="5700712" cy="3519488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44D4E-DDEC-8EF3-DA84-B21570649CC2}"/>
              </a:ext>
            </a:extLst>
          </p:cNvPr>
          <p:cNvSpPr txBox="1"/>
          <p:nvPr/>
        </p:nvSpPr>
        <p:spPr>
          <a:xfrm>
            <a:off x="299551" y="3790950"/>
            <a:ext cx="799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 could handle the </a:t>
            </a:r>
            <a:r>
              <a:rPr lang="en-US" i="1" dirty="0">
                <a:solidFill>
                  <a:srgbClr val="FF0000"/>
                </a:solidFill>
              </a:rPr>
              <a:t>semester check</a:t>
            </a:r>
            <a:r>
              <a:rPr lang="en-US" dirty="0">
                <a:solidFill>
                  <a:srgbClr val="FF0000"/>
                </a:solidFill>
              </a:rPr>
              <a:t> with an </a:t>
            </a:r>
            <a:r>
              <a:rPr lang="en-US" i="1" dirty="0" err="1">
                <a:solidFill>
                  <a:srgbClr val="FF0000"/>
                </a:solidFill>
              </a:rPr>
              <a:t>enum</a:t>
            </a:r>
            <a:r>
              <a:rPr lang="en-US" i="1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Switch to notebook for a slightly different example.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42546" cy="3707606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1298"/>
            <a:ext cx="5595938" cy="273315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43076" y="171450"/>
            <a:ext cx="6404372" cy="32027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70" y="842460"/>
            <a:ext cx="5854823" cy="3335551"/>
          </a:xfrm>
        </p:spPr>
        <p:txBody>
          <a:bodyPr/>
          <a:lstStyle/>
          <a:p>
            <a:pPr>
              <a:tabLst>
                <a:tab pos="1629966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1629966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1629966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1629966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1629966" algn="l"/>
              </a:tabLst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BC36E-D36D-2203-A85D-BA4D5DB66EF5}"/>
              </a:ext>
            </a:extLst>
          </p:cNvPr>
          <p:cNvSpPr txBox="1"/>
          <p:nvPr/>
        </p:nvSpPr>
        <p:spPr>
          <a:xfrm>
            <a:off x="304800" y="3700875"/>
            <a:ext cx="7994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do not like using </a:t>
            </a:r>
            <a:r>
              <a:rPr lang="en-US" i="1" dirty="0">
                <a:solidFill>
                  <a:srgbClr val="FF0000"/>
                </a:solidFill>
              </a:rPr>
              <a:t>cascade. </a:t>
            </a:r>
            <a:r>
              <a:rPr lang="en-US" dirty="0">
                <a:solidFill>
                  <a:srgbClr val="FF0000"/>
                </a:solidFill>
              </a:rPr>
              <a:t>I think making changes should be explicit.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Other people disagree.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get some simple practice on HW or exams.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Indexes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203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29102" cy="3084146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623370" cy="3422475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F4D97-4A87-F4DB-FEEF-A51D1863DBF6}"/>
              </a:ext>
            </a:extLst>
          </p:cNvPr>
          <p:cNvSpPr txBox="1"/>
          <p:nvPr/>
        </p:nvSpPr>
        <p:spPr>
          <a:xfrm>
            <a:off x="304800" y="3581097"/>
            <a:ext cx="7994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An index on (column1, column2, column3)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Is also an index on (column1) and (column1, column2)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But not (column2), (column3), (column2, column3).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We will see “why” later in the semester.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Subqueries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(Including Set Membership)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6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5562600" y="3181350"/>
            <a:ext cx="3508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is a little cryptic.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think I know what they mean.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some operations we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will see later in the material,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e.g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IN, EXISTS, ... ...</a:t>
            </a:r>
          </a:p>
        </p:txBody>
      </p:sp>
    </p:spTree>
    <p:extLst>
      <p:ext uri="{BB962C8B-B14F-4D97-AF65-F5344CB8AC3E}">
        <p14:creationId xmlns:p14="http://schemas.microsoft.com/office/powerpoint/2010/main" val="188237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B52A7-B09C-2043-A05B-5FB6CF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77" y="2419350"/>
            <a:ext cx="2216150" cy="12865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71CF8-C2E5-654A-B3C0-A904BB86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slides that come with the book have surprisingly little material on</a:t>
            </a:r>
            <a:br>
              <a:rPr lang="en-US" sz="1800" dirty="0"/>
            </a:br>
            <a:r>
              <a:rPr lang="en-US" sz="1800" dirty="0"/>
              <a:t>nested subqueries. </a:t>
            </a:r>
          </a:p>
          <a:p>
            <a:r>
              <a:rPr lang="en-US" sz="1800" dirty="0"/>
              <a:t>The concept is:</a:t>
            </a:r>
          </a:p>
          <a:p>
            <a:pPr lvl="1"/>
            <a:r>
              <a:rPr lang="en-US" sz="1600" dirty="0"/>
              <a:t>Extremely important.</a:t>
            </a:r>
          </a:p>
          <a:p>
            <a:pPr lvl="1"/>
            <a:r>
              <a:rPr lang="en-US" sz="1600" dirty="0"/>
              <a:t>Students often find subqueries more confusing than joins.</a:t>
            </a:r>
          </a:p>
          <a:p>
            <a:pPr lvl="1"/>
            <a:r>
              <a:rPr lang="en-US" sz="1600" dirty="0"/>
              <a:t>The relationship/difference of subqueries to joins is often, initial unclear.</a:t>
            </a:r>
          </a:p>
          <a:p>
            <a:r>
              <a:rPr lang="en-US" sz="1800" dirty="0"/>
              <a:t>We have seen:</a:t>
            </a:r>
          </a:p>
          <a:p>
            <a:pPr lvl="1"/>
            <a:r>
              <a:rPr lang="en-US" sz="1600" dirty="0"/>
              <a:t>Union sort of puts a table on top of a table.</a:t>
            </a:r>
          </a:p>
          <a:p>
            <a:pPr lvl="1"/>
            <a:r>
              <a:rPr lang="en-US" sz="1600" dirty="0"/>
              <a:t>Join puts tables sort of puts tables side-by-side.</a:t>
            </a:r>
          </a:p>
          <a:p>
            <a:pPr lvl="1"/>
            <a:r>
              <a:rPr lang="en-US" sz="1600" dirty="0"/>
              <a:t>Subquery enables one query to call another</a:t>
            </a:r>
            <a:br>
              <a:rPr lang="en-US" sz="1600" dirty="0"/>
            </a:br>
            <a:r>
              <a:rPr lang="en-US" sz="1600" dirty="0"/>
              <a:t>during execution like a subfunction.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2AB4A-E7A4-A34E-B9A9-FB8186B2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Subquery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1AE3-41CE-5140-B148-638EE779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75" y="3486150"/>
            <a:ext cx="2376003" cy="1035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5CCB7-6839-0242-886C-0E5A8BA6EB48}"/>
              </a:ext>
            </a:extLst>
          </p:cNvPr>
          <p:cNvCxnSpPr/>
          <p:nvPr/>
        </p:nvCxnSpPr>
        <p:spPr>
          <a:xfrm flipV="1">
            <a:off x="4648200" y="2724150"/>
            <a:ext cx="1828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E8A5FD-24BC-8A4C-8F83-0896D66E47EA}"/>
              </a:ext>
            </a:extLst>
          </p:cNvPr>
          <p:cNvCxnSpPr>
            <a:cxnSpLocks/>
          </p:cNvCxnSpPr>
          <p:nvPr/>
        </p:nvCxnSpPr>
        <p:spPr>
          <a:xfrm>
            <a:off x="4953000" y="3208002"/>
            <a:ext cx="533400" cy="37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0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4: ER, Relational, SQL (III), Applications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Some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48" y="590550"/>
            <a:ext cx="2424104" cy="344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3875"/>
            <a:ext cx="2262948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72570" y="895350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5486400" y="753083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249832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81D76-DD64-634E-823F-FCA3D07D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02712"/>
            <a:ext cx="4642443" cy="3426437"/>
          </a:xfrm>
        </p:spPr>
        <p:txBody>
          <a:bodyPr/>
          <a:lstStyle/>
          <a:p>
            <a:r>
              <a:rPr lang="en-US" sz="1600" dirty="0"/>
              <a:t>Assume I wrote a function </a:t>
            </a:r>
            <a:r>
              <a:rPr lang="en-US" sz="1600" dirty="0" err="1"/>
              <a:t>find_student_name</a:t>
            </a:r>
            <a:r>
              <a:rPr lang="en-US" sz="1600" dirty="0"/>
              <a:t>(x)</a:t>
            </a:r>
          </a:p>
          <a:p>
            <a:pPr lvl="1"/>
            <a:r>
              <a:rPr lang="en-US" sz="1400" dirty="0"/>
              <a:t>Input is an x</a:t>
            </a:r>
          </a:p>
          <a:p>
            <a:pPr lvl="1"/>
            <a:r>
              <a:rPr lang="en-US" sz="1400" dirty="0"/>
              <a:t>Loops through all students and returns students with </a:t>
            </a:r>
            <a:r>
              <a:rPr lang="en-US" sz="1400" dirty="0" err="1"/>
              <a:t>student.ID</a:t>
            </a:r>
            <a:r>
              <a:rPr lang="en-US" sz="1400" dirty="0"/>
              <a:t> = x.</a:t>
            </a:r>
          </a:p>
          <a:p>
            <a:r>
              <a:rPr lang="en-US" sz="1600" dirty="0"/>
              <a:t>The query with a subquery above is like: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result = []</a:t>
            </a:r>
          </a:p>
          <a:p>
            <a:pPr marL="0" indent="0">
              <a:buNone/>
            </a:pPr>
            <a:r>
              <a:rPr lang="en-US" sz="1600" dirty="0"/>
              <a:t>For t in takes: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new_r</a:t>
            </a:r>
            <a:r>
              <a:rPr lang="en-US" sz="1600" dirty="0"/>
              <a:t> = t + </a:t>
            </a:r>
            <a:r>
              <a:rPr lang="en-US" sz="1600" dirty="0" err="1">
                <a:solidFill>
                  <a:srgbClr val="FF0000"/>
                </a:solidFill>
              </a:rPr>
              <a:t>find_student_name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t.id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result.append</a:t>
            </a:r>
            <a:r>
              <a:rPr lang="en-US" sz="1600" dirty="0"/>
              <a:t>(</a:t>
            </a:r>
            <a:r>
              <a:rPr lang="en-US" sz="1600" dirty="0" err="1"/>
              <a:t>new_r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Switch to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Subquery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56711"/>
            <a:ext cx="1995695" cy="283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1614333"/>
            <a:ext cx="1647660" cy="298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38054" y="1202713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7391400" y="1387379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9A41A-49D5-6740-97D2-4F6837ADA77C}"/>
              </a:ext>
            </a:extLst>
          </p:cNvPr>
          <p:cNvSpPr/>
          <p:nvPr/>
        </p:nvSpPr>
        <p:spPr>
          <a:xfrm>
            <a:off x="137976" y="659994"/>
            <a:ext cx="836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*,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(select name from student where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 name from takes;</a:t>
            </a:r>
          </a:p>
        </p:txBody>
      </p:sp>
    </p:spTree>
    <p:extLst>
      <p:ext uri="{BB962C8B-B14F-4D97-AF65-F5344CB8AC3E}">
        <p14:creationId xmlns:p14="http://schemas.microsoft.com/office/powerpoint/2010/main" val="227163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4953000" y="150495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Subquery MUST return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single scalar if in the SELECT.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Table if in the FROM.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in the WHERE: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Either a scalar or a table.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Depending on the operation.</a:t>
            </a:r>
          </a:p>
        </p:txBody>
      </p:sp>
    </p:spTree>
    <p:extLst>
      <p:ext uri="{BB962C8B-B14F-4D97-AF65-F5344CB8AC3E}">
        <p14:creationId xmlns:p14="http://schemas.microsoft.com/office/powerpoint/2010/main" val="2532002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32248"/>
            <a:ext cx="5736235" cy="3886466"/>
          </a:xfrm>
        </p:spPr>
        <p:txBody>
          <a:bodyPr/>
          <a:lstStyle/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362200" y="1174095"/>
            <a:ext cx="4662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2362200" y="2770039"/>
            <a:ext cx="49399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 </a:t>
            </a:r>
            <a:r>
              <a:rPr lang="en-US" altLang="en-US" sz="1200" b="1" dirty="0">
                <a:solidFill>
                  <a:srgbClr val="000000"/>
                </a:solidFill>
              </a:rPr>
              <a:t>not 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2815"/>
            <a:ext cx="5749077" cy="3802337"/>
          </a:xfrm>
        </p:spPr>
        <p:txBody>
          <a:bodyPr/>
          <a:lstStyle/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686991">
              <a:buNone/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495809" y="2483466"/>
            <a:ext cx="4826050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count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distinct 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takes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in </a:t>
            </a:r>
            <a:br>
              <a:rPr lang="en-US" altLang="en-US" sz="1275" b="1" dirty="0">
                <a:solidFill>
                  <a:srgbClr val="000000"/>
                </a:solidFill>
              </a:rPr>
            </a:br>
            <a:r>
              <a:rPr lang="en-US" altLang="en-US" sz="1275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  <a:r>
              <a:rPr lang="en-US" altLang="en-US" sz="1275" dirty="0">
                <a:solidFill>
                  <a:srgbClr val="000000"/>
                </a:solidFill>
              </a:rPr>
              <a:t>.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= 10101);</a:t>
            </a: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07156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5610" y="829865"/>
            <a:ext cx="5538179" cy="3151869"/>
          </a:xfrm>
        </p:spPr>
        <p:txBody>
          <a:bodyPr/>
          <a:lstStyle/>
          <a:p>
            <a:pPr defTabSz="686991">
              <a:tabLst>
                <a:tab pos="1372791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2611041" y="2464420"/>
            <a:ext cx="42433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salary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b="1" dirty="0">
                <a:solidFill>
                  <a:srgbClr val="000000"/>
                </a:solidFill>
              </a:rPr>
              <a:t>some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dept name </a:t>
            </a:r>
            <a:r>
              <a:rPr lang="en-US" altLang="en-US" sz="12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2607469" y="1354850"/>
            <a:ext cx="39564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.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,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200" i="1" dirty="0">
                <a:solidFill>
                  <a:srgbClr val="000000"/>
                </a:solidFill>
              </a:rPr>
              <a:t> name </a:t>
            </a:r>
            <a:r>
              <a:rPr lang="en-US" altLang="en-US" sz="1200" dirty="0">
                <a:solidFill>
                  <a:srgbClr val="000000"/>
                </a:solidFill>
              </a:rPr>
              <a:t>= 'Biology';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0916" y="109791"/>
            <a:ext cx="6057900" cy="4572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1149" y="829867"/>
            <a:ext cx="5100637" cy="535781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77666" y="1464469"/>
            <a:ext cx="5854303" cy="3175397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2" y="2257425"/>
              <a:ext cx="135096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0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49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1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35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0529" cy="549688"/>
          </a:xfrm>
        </p:spPr>
        <p:txBody>
          <a:bodyPr/>
          <a:lstStyle/>
          <a:p>
            <a:pPr>
              <a:tabLst>
                <a:tab pos="1027510" algn="l"/>
                <a:tab pos="1372791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2547986" y="1332740"/>
            <a:ext cx="3763565" cy="107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>
                <a:solidFill>
                  <a:srgbClr val="000000"/>
                </a:solidFill>
              </a:rPr>
              <a:t>salary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b="1" dirty="0">
                <a:solidFill>
                  <a:srgbClr val="000000"/>
                </a:solidFill>
              </a:rPr>
              <a:t>all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dept name </a:t>
            </a:r>
            <a:r>
              <a:rPr lang="en-US" altLang="en-US" sz="1275" dirty="0">
                <a:solidFill>
                  <a:srgbClr val="000000"/>
                </a:solidFill>
              </a:rPr>
              <a:t>= 'Biology');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174-B733-164C-84A7-E23F3049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66750"/>
            <a:ext cx="8839200" cy="3962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Integrity constraints part 1: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Primary key, unique key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Foreign key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Indexes: Concepts and examples.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Subqueries: Concepts and examples. Including set membership.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ER design patterns and advanced concepts.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Some more relational algebra.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REST and web applications.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Data analysis and visualization.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F2C5B-01D9-0D4F-8F9D-399CAE5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36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1773"/>
            <a:ext cx="5020866" cy="28694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166937" y="1314451"/>
            <a:ext cx="5100638" cy="3164681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4"/>
              <a:ext cx="4572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1" y="32289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6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2469" cy="208707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888773" cy="3677840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6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677827" cy="3458943"/>
          </a:xfrm>
        </p:spPr>
        <p:txBody>
          <a:bodyPr/>
          <a:lstStyle/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445375" y="1339025"/>
            <a:ext cx="5125857" cy="27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,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200" dirty="0">
                <a:solidFill>
                  <a:srgbClr val="000000"/>
                </a:solidFill>
              </a:rPr>
              <a:t>(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course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200" dirty="0">
                <a:solidFill>
                  <a:srgbClr val="000000"/>
                </a:solidFill>
              </a:rPr>
              <a:t>= 'Biology')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defTabSz="685800"/>
            <a:r>
              <a:rPr kumimoji="1" lang="en-US" altLang="en-US" sz="12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2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200" dirty="0">
                <a:solidFill>
                  <a:srgbClr val="000000"/>
                </a:solidFill>
              </a:rPr>
              <a:t>=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));</a:t>
            </a:r>
          </a:p>
          <a:p>
            <a:pPr marL="214313" defTabSz="685800">
              <a:buClr>
                <a:srgbClr val="FF9933"/>
              </a:buClr>
              <a:buSzPct val="110000"/>
            </a:pPr>
            <a:endParaRPr kumimoji="1" lang="en-US" altLang="en-US" sz="1200" dirty="0">
              <a:solidFill>
                <a:srgbClr val="000000"/>
              </a:solidFill>
            </a:endParaRP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14313" defTabSz="685800">
              <a:buClr>
                <a:srgbClr val="FF9933"/>
              </a:buClr>
              <a:buSzPct val="90000"/>
            </a:pPr>
            <a:endParaRPr kumimoji="1" lang="en-US" altLang="en-US" sz="1275" dirty="0">
              <a:solidFill>
                <a:srgbClr val="000000"/>
              </a:solidFill>
            </a:endParaRPr>
          </a:p>
          <a:p>
            <a:pPr defTabSz="685800"/>
            <a:endParaRPr kumimoji="1" lang="en-US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8788" y="114300"/>
            <a:ext cx="6057900" cy="4572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788" y="825485"/>
            <a:ext cx="5624370" cy="3275409"/>
          </a:xfrm>
        </p:spPr>
        <p:txBody>
          <a:bodyPr/>
          <a:lstStyle/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602456" algn="l"/>
                <a:tab pos="1160860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2434"/>
            <a:ext cx="5582621" cy="3657600"/>
          </a:xfrm>
        </p:spPr>
        <p:txBody>
          <a:bodyPr/>
          <a:lstStyle/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sz="6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  <a:p>
            <a:pPr>
              <a:buNone/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802343" cy="367784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0822"/>
            <a:ext cx="5668128" cy="520398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2314853" y="1381221"/>
            <a:ext cx="5143527" cy="20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with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</a:t>
            </a:r>
            <a:r>
              <a:rPr lang="en-US" altLang="en-US" sz="1275" i="1" dirty="0">
                <a:solidFill>
                  <a:srgbClr val="000000"/>
                </a:solidFill>
              </a:rPr>
              <a:t> _total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b="1" dirty="0">
                <a:solidFill>
                  <a:srgbClr val="000000"/>
                </a:solidFill>
              </a:rPr>
              <a:t>sum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),</a:t>
            </a:r>
          </a:p>
          <a:p>
            <a:pPr defTabSz="685800"/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endParaRPr lang="en-US" altLang="en-US" sz="1275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275" i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275" dirty="0">
                <a:solidFill>
                  <a:srgbClr val="000000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659946" cy="3541347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Integrity Constraints, Part 1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650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Modeling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Design Patterns and Advanced Concepts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18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7EF2D-729E-1448-8C6C-6BCCE09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704B7-9BBE-D84F-AC2B-7F1B242C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61031"/>
            <a:ext cx="5848350" cy="40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67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6F2CD-AE4D-CB48-B08B-E176EB1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365-2B6A-FB4C-A933-6FDA7974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0" y="133350"/>
            <a:ext cx="3752090" cy="456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DE2A5-B621-EF48-A8DE-0DFAD665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1316"/>
            <a:ext cx="3220551" cy="369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76721-FF13-5F41-BCFC-A722E32DC902}"/>
              </a:ext>
            </a:extLst>
          </p:cNvPr>
          <p:cNvSpPr txBox="1"/>
          <p:nvPr/>
        </p:nvSpPr>
        <p:spPr>
          <a:xfrm>
            <a:off x="0" y="524328"/>
            <a:ext cx="5410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www.cc-seas.columbia.edu</a:t>
            </a:r>
            <a:r>
              <a:rPr lang="en-US" sz="900" dirty="0"/>
              <a:t>/sites/</a:t>
            </a:r>
            <a:r>
              <a:rPr lang="en-US" sz="900" dirty="0" err="1"/>
              <a:t>dsa</a:t>
            </a:r>
            <a:r>
              <a:rPr lang="en-US" sz="900" dirty="0"/>
              <a:t>/files/handbooks/Columbia%20Key%20to%20Course%20Listing.pdf</a:t>
            </a:r>
          </a:p>
        </p:txBody>
      </p:sp>
    </p:spTree>
    <p:extLst>
      <p:ext uri="{BB962C8B-B14F-4D97-AF65-F5344CB8AC3E}">
        <p14:creationId xmlns:p14="http://schemas.microsoft.com/office/powerpoint/2010/main" val="3138917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DC3D-26D1-9E44-BA86-56E46F9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Open Data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FE72-BC1F-3247-BE40-A5517A90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0572"/>
            <a:ext cx="6883400" cy="40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37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CD4F1-274F-B11E-AA7D-232AFB75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ER model represents “associations/relationships” as</a:t>
            </a:r>
          </a:p>
          <a:p>
            <a:pPr lvl="1"/>
            <a:r>
              <a:rPr lang="en-US" sz="1600" dirty="0"/>
              <a:t>First class “things”</a:t>
            </a:r>
          </a:p>
          <a:p>
            <a:pPr lvl="1"/>
            <a:r>
              <a:rPr lang="en-US" sz="1600" dirty="0"/>
              <a:t>That are different from “entities.”</a:t>
            </a:r>
          </a:p>
          <a:p>
            <a:r>
              <a:rPr lang="en-US" sz="1800" dirty="0"/>
              <a:t>The SQL model does not have “relationships” or</a:t>
            </a:r>
            <a:br>
              <a:rPr lang="en-US" sz="1800" dirty="0"/>
            </a:br>
            <a:r>
              <a:rPr lang="en-US" sz="1800" dirty="0"/>
              <a:t>associations as first class types. You have</a:t>
            </a:r>
          </a:p>
          <a:p>
            <a:pPr lvl="1"/>
            <a:r>
              <a:rPr lang="en-US" sz="1600" dirty="0"/>
              <a:t>Tables</a:t>
            </a:r>
          </a:p>
          <a:p>
            <a:pPr lvl="1"/>
            <a:r>
              <a:rPr lang="en-US" sz="1600" dirty="0"/>
              <a:t>Columns</a:t>
            </a:r>
          </a:p>
          <a:p>
            <a:pPr lvl="1"/>
            <a:r>
              <a:rPr lang="en-US" sz="1600" dirty="0"/>
              <a:t>Keys</a:t>
            </a:r>
          </a:p>
          <a:p>
            <a:pPr lvl="1"/>
            <a:r>
              <a:rPr lang="en-US" sz="1600" dirty="0"/>
              <a:t>Constraints</a:t>
            </a:r>
          </a:p>
          <a:p>
            <a:pPr lvl="1"/>
            <a:r>
              <a:rPr lang="en-US" sz="1600" dirty="0"/>
              <a:t>… …</a:t>
            </a:r>
          </a:p>
          <a:p>
            <a:r>
              <a:rPr lang="en-US" sz="1800" dirty="0"/>
              <a:t>You can implement some “relationships” using</a:t>
            </a:r>
            <a:br>
              <a:rPr lang="en-US" sz="1800" dirty="0"/>
            </a:br>
            <a:r>
              <a:rPr lang="en-US" sz="1800" dirty="0"/>
              <a:t>foreign keys. Others require something more</a:t>
            </a:r>
            <a:br>
              <a:rPr lang="en-US" sz="1800" dirty="0"/>
            </a:br>
            <a:r>
              <a:rPr lang="en-US" sz="1800" dirty="0"/>
              <a:t>complex – an </a:t>
            </a:r>
            <a:r>
              <a:rPr lang="en-US" sz="1800" i="1" dirty="0"/>
              <a:t>associative entity.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E897-0AD2-4338-3FDF-8AB55EBB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D9D2-694A-B397-441B-A8716A84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70" y="1047750"/>
            <a:ext cx="348417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41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CC50E-11CB-6861-D6E3-C216AA77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“An associative entity is a term used in relational and entity–relationship theory. A relational database requires the implementation of a base relation (or base table) to resolve many-to-many relationships. A base relation representing this kind of entity is called, informally, an associative table.” (</a:t>
            </a:r>
            <a:r>
              <a:rPr lang="en-US" sz="1600" dirty="0">
                <a:hlinkClick r:id="rId2"/>
              </a:rPr>
              <a:t>https://en.wikipedia.org/wiki/Associative_entity</a:t>
            </a:r>
            <a:r>
              <a:rPr lang="en-US" sz="1600" dirty="0"/>
              <a:t>)</a:t>
            </a:r>
          </a:p>
          <a:p>
            <a:r>
              <a:rPr lang="en-US" sz="1600" dirty="0"/>
              <a:t>Consider </a:t>
            </a:r>
            <a:r>
              <a:rPr lang="en-US" sz="1600" i="1" dirty="0"/>
              <a:t>Students – Sections:</a:t>
            </a:r>
          </a:p>
          <a:p>
            <a:pPr lvl="1"/>
            <a:r>
              <a:rPr lang="en-US" sz="1400" dirty="0"/>
              <a:t>This is many-to-many. There is not way to implement in SQL. You see this in the </a:t>
            </a:r>
            <a:r>
              <a:rPr lang="en-US" sz="1400" i="1" dirty="0"/>
              <a:t>Advises</a:t>
            </a:r>
            <a:r>
              <a:rPr lang="en-US" sz="1400" dirty="0"/>
              <a:t> table in the sample database.</a:t>
            </a:r>
          </a:p>
          <a:p>
            <a:pPr lvl="1"/>
            <a:r>
              <a:rPr lang="en-US" sz="1400" dirty="0"/>
              <a:t>The “relationship/association” has properties that are not attributes of the connected entities.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EF971-2BF5-3F4F-D16F-EF82E929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060F-2928-529A-5019-1500227B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230"/>
            <a:ext cx="4036115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00D47-8C67-B6FF-99C3-CE3B987C5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003" y="2753342"/>
            <a:ext cx="3962400" cy="15182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FD0876D-B232-03A0-BF63-47777B13DECC}"/>
              </a:ext>
            </a:extLst>
          </p:cNvPr>
          <p:cNvSpPr/>
          <p:nvPr/>
        </p:nvSpPr>
        <p:spPr>
          <a:xfrm>
            <a:off x="4003458" y="2635562"/>
            <a:ext cx="1295400" cy="5334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SQL Realization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C058-E018-3896-1C69-96AC828B7A90}"/>
              </a:ext>
            </a:extLst>
          </p:cNvPr>
          <p:cNvSpPr txBox="1"/>
          <p:nvPr/>
        </p:nvSpPr>
        <p:spPr>
          <a:xfrm>
            <a:off x="1981200" y="4271575"/>
            <a:ext cx="29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to notebook diagram.</a:t>
            </a:r>
          </a:p>
        </p:txBody>
      </p:sp>
    </p:spTree>
    <p:extLst>
      <p:ext uri="{BB962C8B-B14F-4D97-AF65-F5344CB8AC3E}">
        <p14:creationId xmlns:p14="http://schemas.microsoft.com/office/powerpoint/2010/main" val="681540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More Relational Algebra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251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>
                <a:solidFill>
                  <a:srgbClr val="FF0000"/>
                </a:solidFill>
              </a:rPr>
              <a:t>τ</a:t>
            </a:r>
            <a:r>
              <a:rPr lang="en-US" sz="1800" dirty="0">
                <a:solidFill>
                  <a:srgbClr val="FF0000"/>
                </a:solidFill>
              </a:rPr>
              <a:t> 	order by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γ</a:t>
            </a:r>
            <a:r>
              <a:rPr lang="en-US" sz="1800" dirty="0">
                <a:solidFill>
                  <a:srgbClr val="FF0000"/>
                </a:solidFill>
              </a:rPr>
              <a:t> 	group by 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>
                <a:solidFill>
                  <a:srgbClr val="FF0000"/>
                </a:solidFill>
              </a:rPr>
              <a:t>⨝</a:t>
            </a:r>
            <a:r>
              <a:rPr lang="en-US" sz="1800" dirty="0">
                <a:solidFill>
                  <a:srgbClr val="FF0000"/>
                </a:solidFill>
              </a:rPr>
              <a:t>	natural join, theta-join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⟕</a:t>
            </a:r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left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⟖</a:t>
            </a:r>
            <a:r>
              <a:rPr lang="en-US" sz="1800" dirty="0">
                <a:solidFill>
                  <a:srgbClr val="FF0000"/>
                </a:solidFill>
              </a:rPr>
              <a:t>	right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⟗</a:t>
            </a:r>
            <a:r>
              <a:rPr lang="en-US" sz="1800" dirty="0">
                <a:solidFill>
                  <a:srgbClr val="FF0000"/>
                </a:solidFill>
              </a:rPr>
              <a:t>	full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76600" y="514350"/>
            <a:ext cx="58674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 operators are useful and “common,” but not always considered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lang="en-US" sz="1200" dirty="0">
                <a:solidFill>
                  <a:srgbClr val="FF0000"/>
                </a:solidFill>
              </a:rPr>
              <a:t>part of the core algebra.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or the obscure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operatorsbecause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they may be common 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33145C-FA18-6596-5712-D58C8438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An anti-join is when you would like to keep all of the records in the original table except those records that match the other table.”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B9D8A3-F2AF-DB5E-F36C-9D7386C5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–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72CE5-5D50-08AD-C8BD-C675F6C5BCFC}"/>
              </a:ext>
            </a:extLst>
          </p:cNvPr>
          <p:cNvSpPr txBox="1"/>
          <p:nvPr/>
        </p:nvSpPr>
        <p:spPr>
          <a:xfrm>
            <a:off x="4578096" y="1510211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σ</a:t>
            </a:r>
            <a:r>
              <a:rPr lang="en-US" dirty="0"/>
              <a:t> </a:t>
            </a:r>
            <a:r>
              <a:rPr lang="en-US" dirty="0" err="1"/>
              <a:t>i_id</a:t>
            </a:r>
            <a:r>
              <a:rPr lang="en-US" dirty="0"/>
              <a:t>=null (instructor ⟕ ID=</a:t>
            </a:r>
            <a:r>
              <a:rPr lang="en-US" dirty="0" err="1"/>
              <a:t>i_id</a:t>
            </a:r>
            <a:r>
              <a:rPr lang="en-US" dirty="0"/>
              <a:t> advisor)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68B74-7B0D-DD76-AD07-1DB17E57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20513"/>
            <a:ext cx="4569281" cy="175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42082-7AC9-DEC5-D314-486ECB04983D}"/>
              </a:ext>
            </a:extLst>
          </p:cNvPr>
          <p:cNvSpPr txBox="1"/>
          <p:nvPr/>
        </p:nvSpPr>
        <p:spPr>
          <a:xfrm>
            <a:off x="172570" y="1510211"/>
            <a:ext cx="338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instructor ▷ ID=</a:t>
            </a:r>
            <a:r>
              <a:rPr lang="en-US" dirty="0" err="1"/>
              <a:t>i_id</a:t>
            </a:r>
            <a:r>
              <a:rPr lang="en-US" dirty="0"/>
              <a:t> advisor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06CE1-AB47-FB87-19F4-0B8EEFBF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020513"/>
            <a:ext cx="3494587" cy="19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26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4EA8A-A940-C1D1-5581-F3F99124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By, Order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AA177-7003-D169-3FA8-9A3451B45AE7}"/>
              </a:ext>
            </a:extLst>
          </p:cNvPr>
          <p:cNvSpPr txBox="1"/>
          <p:nvPr/>
        </p:nvSpPr>
        <p:spPr>
          <a:xfrm>
            <a:off x="127444" y="2533723"/>
            <a:ext cx="642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</a:t>
            </a:r>
            <a:r>
              <a:rPr lang="en-US" dirty="0" err="1"/>
              <a:t>total_seats</a:t>
            </a:r>
            <a:r>
              <a:rPr lang="en-US" dirty="0"/>
              <a:t> (</a:t>
            </a:r>
            <a:r>
              <a:rPr lang="en-US" dirty="0" err="1"/>
              <a:t>γ</a:t>
            </a:r>
            <a:r>
              <a:rPr lang="en-US" dirty="0"/>
              <a:t> building; sum(capacity)→</a:t>
            </a:r>
            <a:r>
              <a:rPr lang="en-US" dirty="0" err="1"/>
              <a:t>total_seats</a:t>
            </a:r>
            <a:r>
              <a:rPr lang="en-US" dirty="0"/>
              <a:t> (classroom))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2CCA-8264-F3BE-ED79-5CC28718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11437"/>
            <a:ext cx="3171825" cy="1564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32D12-5F1E-675A-F39D-61C018BA0999}"/>
              </a:ext>
            </a:extLst>
          </p:cNvPr>
          <p:cNvSpPr txBox="1"/>
          <p:nvPr/>
        </p:nvSpPr>
        <p:spPr>
          <a:xfrm>
            <a:off x="2780716" y="461845"/>
            <a:ext cx="116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classroom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DD723-61DA-467E-4997-FBE97360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75" y="831177"/>
            <a:ext cx="3092450" cy="1649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06669-D05E-03B3-C232-1B7CFCAE9024}"/>
              </a:ext>
            </a:extLst>
          </p:cNvPr>
          <p:cNvSpPr txBox="1"/>
          <p:nvPr/>
        </p:nvSpPr>
        <p:spPr>
          <a:xfrm>
            <a:off x="5510040" y="666750"/>
            <a:ext cx="3502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very simple examples.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apply them to relations</a:t>
            </a:r>
            <a:br>
              <a:rPr lang="en-US" dirty="0"/>
            </a:br>
            <a:r>
              <a:rPr lang="en-US" dirty="0"/>
              <a:t>created by operations on other</a:t>
            </a:r>
            <a:br>
              <a:rPr lang="en-US" dirty="0"/>
            </a:br>
            <a:r>
              <a:rPr lang="en-US" dirty="0"/>
              <a:t>tables.</a:t>
            </a:r>
          </a:p>
        </p:txBody>
      </p:sp>
    </p:spTree>
    <p:extLst>
      <p:ext uri="{BB962C8B-B14F-4D97-AF65-F5344CB8AC3E}">
        <p14:creationId xmlns:p14="http://schemas.microsoft.com/office/powerpoint/2010/main" val="278825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1298"/>
            <a:ext cx="5629229" cy="3226927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362E9-6DC6-354E-47D5-E7FA154F0B5A}"/>
              </a:ext>
            </a:extLst>
          </p:cNvPr>
          <p:cNvSpPr txBox="1"/>
          <p:nvPr/>
        </p:nvSpPr>
        <p:spPr>
          <a:xfrm>
            <a:off x="536461" y="2800350"/>
            <a:ext cx="7994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Without integrity constraints in the database, maintaining data correctness requires: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Lots of users know what to do and do not make mistakes.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Dozens of programs correctly implement constraints in the code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 stay up to date on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Implementing the constraints as part of the schema eliminates many issues.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REST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916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BBDAC-FBFF-0949-8AB0-5BB48994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Almost any data model has the same core concepts:</a:t>
            </a:r>
          </a:p>
          <a:p>
            <a:r>
              <a:rPr lang="en-US" sz="1800" dirty="0"/>
              <a:t>Types and instances:</a:t>
            </a:r>
          </a:p>
          <a:p>
            <a:pPr lvl="1"/>
            <a:r>
              <a:rPr lang="en-US" sz="1600" dirty="0"/>
              <a:t>Entity Type: A definition of a type of thing with properties and relationships.</a:t>
            </a:r>
          </a:p>
          <a:p>
            <a:pPr lvl="1"/>
            <a:r>
              <a:rPr lang="en-US" sz="1600" dirty="0"/>
              <a:t>Entity Instance: A specific instantiation of the Entity Type</a:t>
            </a:r>
          </a:p>
          <a:p>
            <a:pPr lvl="1"/>
            <a:r>
              <a:rPr lang="en-US" sz="1600" dirty="0"/>
              <a:t>Entity Set Instance: An Entity Type that:</a:t>
            </a:r>
          </a:p>
          <a:p>
            <a:pPr lvl="2"/>
            <a:r>
              <a:rPr lang="en-US" sz="1400" dirty="0"/>
              <a:t>Has properties and relationships like any entity, but ...</a:t>
            </a:r>
          </a:p>
          <a:p>
            <a:pPr lvl="2"/>
            <a:r>
              <a:rPr lang="en-US" sz="1400" dirty="0"/>
              <a:t>Has at least one </a:t>
            </a:r>
            <a:r>
              <a:rPr lang="en-US" sz="1400" i="1" dirty="0"/>
              <a:t>special relationship –</a:t>
            </a:r>
            <a:r>
              <a:rPr lang="en-US" sz="1400" dirty="0"/>
              <a:t> </a:t>
            </a:r>
            <a:r>
              <a:rPr lang="en-US" sz="1400" b="1" i="1" dirty="0"/>
              <a:t>contains.</a:t>
            </a:r>
          </a:p>
          <a:p>
            <a:r>
              <a:rPr lang="en-US" sz="1800" dirty="0"/>
              <a:t>Operations, minimally CRUD, that manipulate entity types and instances:</a:t>
            </a:r>
          </a:p>
          <a:p>
            <a:pPr lvl="1"/>
            <a:r>
              <a:rPr lang="en-US" sz="1600" dirty="0"/>
              <a:t>Create</a:t>
            </a:r>
          </a:p>
          <a:p>
            <a:pPr lvl="1"/>
            <a:r>
              <a:rPr lang="en-US" sz="1600" dirty="0"/>
              <a:t>Retrieve</a:t>
            </a:r>
          </a:p>
          <a:p>
            <a:pPr lvl="1"/>
            <a:r>
              <a:rPr lang="en-US" sz="1600" dirty="0"/>
              <a:t>Update</a:t>
            </a:r>
          </a:p>
          <a:p>
            <a:pPr lvl="1"/>
            <a:r>
              <a:rPr lang="en-US" sz="1600" dirty="0"/>
              <a:t>Delete</a:t>
            </a:r>
          </a:p>
          <a:p>
            <a:pPr lvl="1"/>
            <a:r>
              <a:rPr lang="en-US" sz="1600" dirty="0"/>
              <a:t>Reference/Identify/...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98A04-2FAC-374E-B190-A2830FB4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Concepts and REST</a:t>
            </a:r>
          </a:p>
        </p:txBody>
      </p:sp>
    </p:spTree>
    <p:extLst>
      <p:ext uri="{BB962C8B-B14F-4D97-AF65-F5344CB8AC3E}">
        <p14:creationId xmlns:p14="http://schemas.microsoft.com/office/powerpoint/2010/main" val="2000238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39087-3B61-85DD-E257-64B6264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AAEF-7FFF-60B7-3205-BB079D6E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5594"/>
            <a:ext cx="7772400" cy="36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8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39087-3B61-85DD-E257-64B6264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3EFF9-8BEC-242F-59A5-9A22785E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2950"/>
            <a:ext cx="6858000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41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7049-A8BD-4943-88DD-9B844580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5" y="478609"/>
            <a:ext cx="79708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3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52171-0140-4948-9F24-6DD2F17D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5781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8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BD626-276D-4A40-97BB-4CAD7DD5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Simplistic, Conceptual Mapping (Examples)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1CD1BB-2B96-7340-8E52-7798838E9BF5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539750"/>
          <a:ext cx="89154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0548272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74020349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3882338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306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REST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Resource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Relational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DB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5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6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  <a:br>
                        <a:rPr lang="en-US" sz="1400" dirty="0"/>
                      </a:b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INSERT INTO PEOPLE (...) VALUES(...)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4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KEYS FROM people ...;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SELECT * FROM people WHERE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06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/people/21/batting/2004_1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AND </a:t>
                      </a:r>
                      <a:r>
                        <a:rPr lang="en-US" sz="1400" dirty="0" err="1"/>
                        <a:t>yearID</a:t>
                      </a:r>
                      <a:r>
                        <a:rPr lang="en-US" sz="1400" dirty="0"/>
                        <a:t>=2004 AND stint=1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9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940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E0D7BE-6494-83A6-8C98-66AC8FBD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B8DD-B4D4-6818-2523-83256F62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6750"/>
            <a:ext cx="7696200" cy="3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48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2012A5-B34B-34FE-2876-0ABEC5B3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web application template.</a:t>
            </a:r>
          </a:p>
          <a:p>
            <a:r>
              <a:rPr lang="en-US" dirty="0"/>
              <a:t>Calling some cloud APIs.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A0A95-AE49-AA2F-B95F-C0E30CD1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</p:spTree>
    <p:extLst>
      <p:ext uri="{BB962C8B-B14F-4D97-AF65-F5344CB8AC3E}">
        <p14:creationId xmlns:p14="http://schemas.microsoft.com/office/powerpoint/2010/main" val="2871640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and Visualization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(Walk through the data sets and visualizations)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4: ER, Relational, SQL (III), Applications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9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82154"/>
            <a:ext cx="6057900" cy="4572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83444"/>
            <a:ext cx="5352574" cy="1980010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32737" y="115432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51298"/>
            <a:ext cx="5358241" cy="1992487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648" y="823866"/>
            <a:ext cx="5283518" cy="1937623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746647" y="3921919"/>
            <a:ext cx="51006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indent="-257175" defTabSz="685800" eaLnBrk="0" hangingPunct="0">
              <a:spcBef>
                <a:spcPct val="35000"/>
              </a:spcBef>
              <a:buClr>
                <a:srgbClr val="CC3300"/>
              </a:buClr>
            </a:pPr>
            <a:endParaRPr kumimoji="1" lang="en-US" altLang="en-US" sz="15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99878D-8C9D-FF59-8055-C3F176BCF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simple example of an entity class </a:t>
            </a:r>
            <a:r>
              <a:rPr lang="en-US" i="1" dirty="0"/>
              <a:t>major:</a:t>
            </a:r>
          </a:p>
          <a:p>
            <a:pPr lvl="1"/>
            <a:r>
              <a:rPr lang="en-US" i="1" dirty="0"/>
              <a:t>major(id, name, track)</a:t>
            </a:r>
          </a:p>
          <a:p>
            <a:pPr lvl="1"/>
            <a:r>
              <a:rPr lang="en-US" dirty="0"/>
              <a:t>“id” is a uniquely generated ID</a:t>
            </a:r>
          </a:p>
          <a:p>
            <a:pPr lvl="1"/>
            <a:r>
              <a:rPr lang="en-US" dirty="0"/>
              <a:t>“name” is the major name, e.g. “Computer Science,” “Economics,” … …</a:t>
            </a:r>
          </a:p>
          <a:p>
            <a:pPr lvl="1"/>
            <a:r>
              <a:rPr lang="en-US" dirty="0"/>
              <a:t>“track” is a sub-track/specialty within the major, e.g. “Applications,” “AI/ML,” ...</a:t>
            </a:r>
          </a:p>
          <a:p>
            <a:pPr lvl="2"/>
            <a:r>
              <a:rPr lang="en-US" dirty="0"/>
              <a:t>“track” is optional</a:t>
            </a:r>
          </a:p>
          <a:p>
            <a:pPr lvl="2"/>
            <a:r>
              <a:rPr lang="en-US" dirty="0"/>
              <a:t>The combination of </a:t>
            </a:r>
            <a:r>
              <a:rPr lang="en-US" i="1" dirty="0"/>
              <a:t>(name, track)</a:t>
            </a:r>
            <a:r>
              <a:rPr lang="en-US" dirty="0"/>
              <a:t> is </a:t>
            </a:r>
            <a:r>
              <a:rPr lang="en-US" i="1" dirty="0"/>
              <a:t>unique.</a:t>
            </a:r>
          </a:p>
          <a:p>
            <a:r>
              <a:rPr lang="en-US" b="1" dirty="0"/>
              <a:t>Note: </a:t>
            </a:r>
            <a:r>
              <a:rPr lang="en-US" dirty="0"/>
              <a:t>In many DBMS, this automatically</a:t>
            </a:r>
            <a:br>
              <a:rPr lang="en-US" dirty="0"/>
            </a:br>
            <a:r>
              <a:rPr lang="en-US" dirty="0"/>
              <a:t>creates indices for keys/constraints.</a:t>
            </a:r>
          </a:p>
          <a:p>
            <a:r>
              <a:rPr lang="en-US" dirty="0"/>
              <a:t>Switch to Notebook.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48A5E-0A8B-3C36-B2DE-06EF47CC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46919-8A60-690E-F4C4-D68F2020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343150"/>
            <a:ext cx="358402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5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64108</TotalTime>
  <Words>4076</Words>
  <Application>Microsoft Macintosh PowerPoint</Application>
  <PresentationFormat>On-screen Show (16:9)</PresentationFormat>
  <Paragraphs>497</Paragraphs>
  <Slides>59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Arial</vt:lpstr>
      <vt:lpstr>Calibri</vt:lpstr>
      <vt:lpstr>Helvetica</vt:lpstr>
      <vt:lpstr>Monotype Sorts</vt:lpstr>
      <vt:lpstr>Museo For Dell</vt:lpstr>
      <vt:lpstr>source-serif-pro</vt:lpstr>
      <vt:lpstr>Times New Roman</vt:lpstr>
      <vt:lpstr>Webdings</vt:lpstr>
      <vt:lpstr>Wingdings</vt:lpstr>
      <vt:lpstr>Office Theme</vt:lpstr>
      <vt:lpstr>2_db-5-grey</vt:lpstr>
      <vt:lpstr>5_db-5-grey</vt:lpstr>
      <vt:lpstr>4_db-5-grey</vt:lpstr>
      <vt:lpstr>PowerPoint Presentation</vt:lpstr>
      <vt:lpstr>PowerPoint Presentation</vt:lpstr>
      <vt:lpstr>Contents</vt:lpstr>
      <vt:lpstr>PowerPoint Presentation</vt:lpstr>
      <vt:lpstr>Integrity Constraints</vt:lpstr>
      <vt:lpstr> Constraints on a Single Relation </vt:lpstr>
      <vt:lpstr>Not Null Constraints </vt:lpstr>
      <vt:lpstr>Unique Constraints </vt:lpstr>
      <vt:lpstr>Simple Example</vt:lpstr>
      <vt:lpstr>The check clause</vt:lpstr>
      <vt:lpstr>Referential Integrity</vt:lpstr>
      <vt:lpstr>Referential Integrity (Cont.)</vt:lpstr>
      <vt:lpstr>Cascading Actions in Referential Integrity</vt:lpstr>
      <vt:lpstr>PowerPoint Presentation</vt:lpstr>
      <vt:lpstr>Index Creation</vt:lpstr>
      <vt:lpstr>Index Creation Example</vt:lpstr>
      <vt:lpstr>PowerPoint Presentation</vt:lpstr>
      <vt:lpstr>Nested Subqueries</vt:lpstr>
      <vt:lpstr>Nested Subquery</vt:lpstr>
      <vt:lpstr>Consider Some Tables</vt:lpstr>
      <vt:lpstr>Consider a Subquery Tables</vt:lpstr>
      <vt:lpstr>Nested Subqueries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PowerPoint Presentation</vt:lpstr>
      <vt:lpstr>Approximate Model</vt:lpstr>
      <vt:lpstr>Course Number</vt:lpstr>
      <vt:lpstr>Columbia Open Data Service</vt:lpstr>
      <vt:lpstr>Associative Entity</vt:lpstr>
      <vt:lpstr>Associative Entity</vt:lpstr>
      <vt:lpstr>PowerPoint Presentation</vt:lpstr>
      <vt:lpstr>What are all those other Symbols?</vt:lpstr>
      <vt:lpstr>Anti – Join</vt:lpstr>
      <vt:lpstr>Group By, Order By</vt:lpstr>
      <vt:lpstr>PowerPoint Presentation</vt:lpstr>
      <vt:lpstr>Data Modeling Concepts and REST</vt:lpstr>
      <vt:lpstr>REST (https://www.tutorialspoint.com/restful/restful_introduction.htm)</vt:lpstr>
      <vt:lpstr>REST (https://www.tutorialspoint.com/restful/restful_introduction.htm)</vt:lpstr>
      <vt:lpstr>REST and Resources</vt:lpstr>
      <vt:lpstr>URLs</vt:lpstr>
      <vt:lpstr>Simplistic, Conceptual Mapping (Examples)</vt:lpstr>
      <vt:lpstr>Application Architecture</vt:lpstr>
      <vt:lpstr>Walkthrough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597</cp:revision>
  <cp:lastPrinted>2021-09-23T10:10:07Z</cp:lastPrinted>
  <dcterms:created xsi:type="dcterms:W3CDTF">2010-04-12T23:12:02Z</dcterms:created>
  <dcterms:modified xsi:type="dcterms:W3CDTF">2023-02-11T18:50:01Z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